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5"/>
  </p:notesMasterIdLst>
  <p:handoutMasterIdLst>
    <p:handoutMasterId r:id="rId16"/>
  </p:handoutMasterIdLst>
  <p:sldIdLst>
    <p:sldId id="256" r:id="rId2"/>
    <p:sldId id="273" r:id="rId3"/>
    <p:sldId id="290" r:id="rId4"/>
    <p:sldId id="435" r:id="rId5"/>
    <p:sldId id="287" r:id="rId6"/>
    <p:sldId id="396" r:id="rId7"/>
    <p:sldId id="429" r:id="rId8"/>
    <p:sldId id="430" r:id="rId9"/>
    <p:sldId id="431" r:id="rId10"/>
    <p:sldId id="432" r:id="rId11"/>
    <p:sldId id="433" r:id="rId12"/>
    <p:sldId id="403" r:id="rId13"/>
    <p:sldId id="43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6924" autoAdjust="0"/>
  </p:normalViewPr>
  <p:slideViewPr>
    <p:cSldViewPr snapToGrid="0">
      <p:cViewPr varScale="1">
        <p:scale>
          <a:sx n="63" d="100"/>
          <a:sy n="63" d="100"/>
        </p:scale>
        <p:origin x="1020" y="66"/>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9/21/2021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9/21/2021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a:t>
            </a:fld>
            <a:endParaRPr lang="en-US" noProof="0"/>
          </a:p>
        </p:txBody>
      </p:sp>
    </p:spTree>
    <p:extLst>
      <p:ext uri="{BB962C8B-B14F-4D97-AF65-F5344CB8AC3E}">
        <p14:creationId xmlns:p14="http://schemas.microsoft.com/office/powerpoint/2010/main" val="2451946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use the shape tool or find images off the internet to aid their diagram.</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11</a:t>
            </a:fld>
            <a:endParaRPr lang="en-US" noProof="0" dirty="0"/>
          </a:p>
        </p:txBody>
      </p:sp>
    </p:spTree>
    <p:extLst>
      <p:ext uri="{BB962C8B-B14F-4D97-AF65-F5344CB8AC3E}">
        <p14:creationId xmlns:p14="http://schemas.microsoft.com/office/powerpoint/2010/main" val="22313202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12</a:t>
            </a:fld>
            <a:endParaRPr lang="en-US" noProof="0" dirty="0"/>
          </a:p>
        </p:txBody>
      </p:sp>
    </p:spTree>
    <p:extLst>
      <p:ext uri="{BB962C8B-B14F-4D97-AF65-F5344CB8AC3E}">
        <p14:creationId xmlns:p14="http://schemas.microsoft.com/office/powerpoint/2010/main" val="34472338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Other responses may include: Appliance management.</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13</a:t>
            </a:fld>
            <a:endParaRPr lang="en-US" noProof="0" dirty="0"/>
          </a:p>
        </p:txBody>
      </p:sp>
    </p:spTree>
    <p:extLst>
      <p:ext uri="{BB962C8B-B14F-4D97-AF65-F5344CB8AC3E}">
        <p14:creationId xmlns:p14="http://schemas.microsoft.com/office/powerpoint/2010/main" val="4164624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1026994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135404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4283208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use the shape tool or find images off the internet to aid their diagram.</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6</a:t>
            </a:fld>
            <a:endParaRPr lang="en-US" noProof="0" dirty="0"/>
          </a:p>
        </p:txBody>
      </p:sp>
    </p:spTree>
    <p:extLst>
      <p:ext uri="{BB962C8B-B14F-4D97-AF65-F5344CB8AC3E}">
        <p14:creationId xmlns:p14="http://schemas.microsoft.com/office/powerpoint/2010/main" val="2007227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3428452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use the shape tool or find images off the internet to aid their diagram.</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8</a:t>
            </a:fld>
            <a:endParaRPr lang="en-US" noProof="0" dirty="0"/>
          </a:p>
        </p:txBody>
      </p:sp>
    </p:spTree>
    <p:extLst>
      <p:ext uri="{BB962C8B-B14F-4D97-AF65-F5344CB8AC3E}">
        <p14:creationId xmlns:p14="http://schemas.microsoft.com/office/powerpoint/2010/main" val="4244550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use the shape tool or find images off the internet to aid their diagram.</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9</a:t>
            </a:fld>
            <a:endParaRPr lang="en-US" noProof="0" dirty="0"/>
          </a:p>
        </p:txBody>
      </p:sp>
    </p:spTree>
    <p:extLst>
      <p:ext uri="{BB962C8B-B14F-4D97-AF65-F5344CB8AC3E}">
        <p14:creationId xmlns:p14="http://schemas.microsoft.com/office/powerpoint/2010/main" val="25285885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use the shape tool or find images off the internet to aid their diagram.</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10</a:t>
            </a:fld>
            <a:endParaRPr lang="en-US" noProof="0" dirty="0"/>
          </a:p>
        </p:txBody>
      </p:sp>
    </p:spTree>
    <p:extLst>
      <p:ext uri="{BB962C8B-B14F-4D97-AF65-F5344CB8AC3E}">
        <p14:creationId xmlns:p14="http://schemas.microsoft.com/office/powerpoint/2010/main" val="9536195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6.tmp"/><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dirty="0"/>
              <a:t>Unit 1:</a:t>
            </a:r>
          </a:p>
          <a:p>
            <a:r>
              <a:rPr lang="en-US" noProof="1"/>
              <a:t>The digital world</a:t>
            </a:r>
          </a:p>
          <a:p>
            <a:endParaRPr lang="en-US" noProof="1"/>
          </a:p>
          <a:p>
            <a:r>
              <a:rPr lang="en-US" noProof="1"/>
              <a:t>DT32:</a:t>
            </a:r>
          </a:p>
          <a:p>
            <a:r>
              <a:rPr lang="en-US" noProof="1"/>
              <a:t>Internet of Things (IoT)</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sp>
        <p:nvSpPr>
          <p:cNvPr id="3" name="Picture Placeholder 2">
            <a:extLst>
              <a:ext uri="{FF2B5EF4-FFF2-40B4-BE49-F238E27FC236}">
                <a16:creationId xmlns:a16="http://schemas.microsoft.com/office/drawing/2014/main" id="{247BC8E4-A3E4-4DA2-BAA6-2837B3C374D8}"/>
              </a:ext>
            </a:extLst>
          </p:cNvPr>
          <p:cNvSpPr>
            <a:spLocks noGrp="1"/>
          </p:cNvSpPr>
          <p:nvPr>
            <p:ph type="pic" sz="quarter" idx="10"/>
          </p:nvPr>
        </p:nvSpPr>
        <p:spPr/>
      </p:sp>
      <p:pic>
        <p:nvPicPr>
          <p:cNvPr id="9" name="Picture Placeholder 9">
            <a:extLst>
              <a:ext uri="{FF2B5EF4-FFF2-40B4-BE49-F238E27FC236}">
                <a16:creationId xmlns:a16="http://schemas.microsoft.com/office/drawing/2014/main" id="{802DA56E-4D9F-4C4D-98E1-2DB3A9147107}"/>
              </a:ext>
            </a:extLst>
          </p:cNvPr>
          <p:cNvPicPr>
            <a:picLocks noChangeAspect="1"/>
          </p:cNvPicPr>
          <p:nvPr/>
        </p:nvPicPr>
        <p:blipFill>
          <a:blip r:embed="rId3"/>
          <a:srcRect l="10984" r="10984"/>
          <a:stretch>
            <a:fillRect/>
          </a:stretch>
        </p:blipFill>
        <p:spPr>
          <a:xfrm>
            <a:off x="0" y="0"/>
            <a:ext cx="7815636" cy="6677022"/>
          </a:xfrm>
          <a:prstGeom prst="rect">
            <a:avLst/>
          </a:prstGeom>
          <a:solidFill>
            <a:schemeClr val="bg1">
              <a:lumMod val="95000"/>
            </a:schemeClr>
          </a:solidFill>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Security door system</a:t>
            </a:r>
          </a:p>
        </p:txBody>
      </p:sp>
      <p:sp>
        <p:nvSpPr>
          <p:cNvPr id="11" name="Rectangle 10"/>
          <p:cNvSpPr/>
          <p:nvPr/>
        </p:nvSpPr>
        <p:spPr>
          <a:xfrm>
            <a:off x="199867" y="730063"/>
            <a:ext cx="5698013" cy="577741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Diagram</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8"/>
            <a:ext cx="5896133" cy="527851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Create a network that will use a camera mounted above a door to check the identify of a person. A picture is taken and checked against the database. </a:t>
            </a:r>
          </a:p>
          <a:p>
            <a:pPr algn="ctr"/>
            <a:endParaRPr lang="en-GB" u="sng" dirty="0">
              <a:solidFill>
                <a:schemeClr val="tx1"/>
              </a:solidFill>
              <a:latin typeface="+mj-lt"/>
            </a:endParaRPr>
          </a:p>
          <a:p>
            <a:pPr algn="ctr"/>
            <a:r>
              <a:rPr lang="en-GB" u="sng" dirty="0">
                <a:solidFill>
                  <a:schemeClr val="tx1"/>
                </a:solidFill>
                <a:latin typeface="+mj-lt"/>
              </a:rPr>
              <a:t>If the image is present, then the door is unlocked. If the image is not found then the owner is then notified and they may ask the use to authorise themselves which will then add the image to the database. </a:t>
            </a:r>
          </a:p>
          <a:p>
            <a:pPr algn="ctr"/>
            <a:endParaRPr lang="en-GB" u="sng" dirty="0">
              <a:solidFill>
                <a:schemeClr val="tx1"/>
              </a:solidFill>
              <a:latin typeface="+mj-lt"/>
            </a:endParaRPr>
          </a:p>
          <a:p>
            <a:pPr marL="285750" indent="-285750" algn="ctr">
              <a:buFont typeface="Arial" panose="020B0604020202020204" pitchFamily="34" charset="0"/>
              <a:buChar char="•"/>
            </a:pPr>
            <a:r>
              <a:rPr lang="en-GB" dirty="0">
                <a:solidFill>
                  <a:schemeClr val="tx1"/>
                </a:solidFill>
                <a:latin typeface="+mj-lt"/>
              </a:rPr>
              <a:t>Open door</a:t>
            </a:r>
          </a:p>
          <a:p>
            <a:pPr marL="285750" indent="-285750" algn="ctr">
              <a:buFont typeface="Arial" panose="020B0604020202020204" pitchFamily="34" charset="0"/>
              <a:buChar char="•"/>
            </a:pPr>
            <a:r>
              <a:rPr lang="en-GB" dirty="0">
                <a:solidFill>
                  <a:schemeClr val="tx1"/>
                </a:solidFill>
                <a:latin typeface="+mj-lt"/>
              </a:rPr>
              <a:t>Closed door</a:t>
            </a:r>
          </a:p>
          <a:p>
            <a:pPr marL="285750" indent="-285750" algn="ctr">
              <a:buFont typeface="Arial" panose="020B0604020202020204" pitchFamily="34" charset="0"/>
              <a:buChar char="•"/>
            </a:pPr>
            <a:r>
              <a:rPr lang="en-GB" dirty="0">
                <a:solidFill>
                  <a:schemeClr val="tx1"/>
                </a:solidFill>
                <a:latin typeface="+mj-lt"/>
              </a:rPr>
              <a:t>Camera</a:t>
            </a:r>
          </a:p>
          <a:p>
            <a:pPr marL="285750" indent="-285750" algn="ctr">
              <a:buFont typeface="Arial" panose="020B0604020202020204" pitchFamily="34" charset="0"/>
              <a:buChar char="•"/>
            </a:pPr>
            <a:r>
              <a:rPr lang="en-GB" dirty="0">
                <a:solidFill>
                  <a:schemeClr val="tx1"/>
                </a:solidFill>
                <a:latin typeface="+mj-lt"/>
              </a:rPr>
              <a:t>Database</a:t>
            </a:r>
          </a:p>
          <a:p>
            <a:pPr marL="285750" indent="-285750" algn="ctr">
              <a:buFont typeface="Arial" panose="020B0604020202020204" pitchFamily="34" charset="0"/>
              <a:buChar char="•"/>
            </a:pPr>
            <a:r>
              <a:rPr lang="en-GB" dirty="0">
                <a:solidFill>
                  <a:schemeClr val="tx1"/>
                </a:solidFill>
                <a:latin typeface="+mj-lt"/>
              </a:rPr>
              <a:t>Contacts owner for image to be authorised.</a:t>
            </a:r>
          </a:p>
          <a:p>
            <a:pPr marL="285750" indent="-285750" algn="ctr">
              <a:buFont typeface="Arial" panose="020B0604020202020204" pitchFamily="34" charset="0"/>
              <a:buChar char="•"/>
            </a:pPr>
            <a:r>
              <a:rPr lang="en-GB" dirty="0">
                <a:solidFill>
                  <a:schemeClr val="tx1"/>
                </a:solidFill>
                <a:latin typeface="+mj-lt"/>
              </a:rPr>
              <a:t>Check photo against them stored in the database – does it exist? </a:t>
            </a:r>
          </a:p>
          <a:p>
            <a:pPr algn="ctr"/>
            <a:endParaRPr lang="en-GB" u="sng" dirty="0">
              <a:solidFill>
                <a:schemeClr val="tx1"/>
              </a:solidFill>
              <a:latin typeface="+mj-lt"/>
            </a:endParaRPr>
          </a:p>
        </p:txBody>
      </p:sp>
    </p:spTree>
    <p:extLst>
      <p:ext uri="{BB962C8B-B14F-4D97-AF65-F5344CB8AC3E}">
        <p14:creationId xmlns:p14="http://schemas.microsoft.com/office/powerpoint/2010/main" val="1040260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Security door system</a:t>
            </a:r>
          </a:p>
        </p:txBody>
      </p:sp>
      <p:sp>
        <p:nvSpPr>
          <p:cNvPr id="11" name="Rectangle 10"/>
          <p:cNvSpPr/>
          <p:nvPr/>
        </p:nvSpPr>
        <p:spPr>
          <a:xfrm>
            <a:off x="199867" y="730063"/>
            <a:ext cx="5698013" cy="577741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Diagram</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8"/>
            <a:ext cx="5896133" cy="5278512"/>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Create a network that will use a camera mounted above a door to check the identify of a person. A picture is taken and checked against the database. </a:t>
            </a:r>
          </a:p>
          <a:p>
            <a:pPr algn="ctr"/>
            <a:endParaRPr lang="en-GB" u="sng" dirty="0">
              <a:solidFill>
                <a:schemeClr val="tx1"/>
              </a:solidFill>
              <a:latin typeface="+mj-lt"/>
            </a:endParaRPr>
          </a:p>
          <a:p>
            <a:pPr algn="ctr"/>
            <a:r>
              <a:rPr lang="en-GB" u="sng" dirty="0">
                <a:solidFill>
                  <a:schemeClr val="tx1"/>
                </a:solidFill>
                <a:latin typeface="+mj-lt"/>
              </a:rPr>
              <a:t>If the image is present, then the door is unlocked. If the image is not found then the owner is then notified and they may ask the use to authorise themselves which will then add the image to the database. </a:t>
            </a:r>
          </a:p>
          <a:p>
            <a:pPr algn="ctr"/>
            <a:endParaRPr lang="en-GB" u="sng" dirty="0">
              <a:solidFill>
                <a:schemeClr val="tx1"/>
              </a:solidFill>
              <a:latin typeface="+mj-lt"/>
            </a:endParaRPr>
          </a:p>
          <a:p>
            <a:pPr marL="285750" indent="-285750" algn="ctr">
              <a:buFont typeface="Arial" panose="020B0604020202020204" pitchFamily="34" charset="0"/>
              <a:buChar char="•"/>
            </a:pPr>
            <a:r>
              <a:rPr lang="en-GB" dirty="0">
                <a:solidFill>
                  <a:schemeClr val="tx1"/>
                </a:solidFill>
                <a:latin typeface="+mj-lt"/>
              </a:rPr>
              <a:t>Open door</a:t>
            </a:r>
          </a:p>
          <a:p>
            <a:pPr marL="285750" indent="-285750" algn="ctr">
              <a:buFont typeface="Arial" panose="020B0604020202020204" pitchFamily="34" charset="0"/>
              <a:buChar char="•"/>
            </a:pPr>
            <a:r>
              <a:rPr lang="en-GB" dirty="0">
                <a:solidFill>
                  <a:schemeClr val="tx1"/>
                </a:solidFill>
                <a:latin typeface="+mj-lt"/>
              </a:rPr>
              <a:t>Closed door</a:t>
            </a:r>
          </a:p>
          <a:p>
            <a:pPr marL="285750" indent="-285750" algn="ctr">
              <a:buFont typeface="Arial" panose="020B0604020202020204" pitchFamily="34" charset="0"/>
              <a:buChar char="•"/>
            </a:pPr>
            <a:r>
              <a:rPr lang="en-GB" dirty="0">
                <a:solidFill>
                  <a:schemeClr val="tx1"/>
                </a:solidFill>
                <a:latin typeface="+mj-lt"/>
              </a:rPr>
              <a:t>Camera</a:t>
            </a:r>
          </a:p>
          <a:p>
            <a:pPr marL="285750" indent="-285750" algn="ctr">
              <a:buFont typeface="Arial" panose="020B0604020202020204" pitchFamily="34" charset="0"/>
              <a:buChar char="•"/>
            </a:pPr>
            <a:r>
              <a:rPr lang="en-GB" dirty="0">
                <a:solidFill>
                  <a:schemeClr val="tx1"/>
                </a:solidFill>
                <a:latin typeface="+mj-lt"/>
              </a:rPr>
              <a:t>Database</a:t>
            </a:r>
          </a:p>
          <a:p>
            <a:pPr marL="285750" indent="-285750" algn="ctr">
              <a:buFont typeface="Arial" panose="020B0604020202020204" pitchFamily="34" charset="0"/>
              <a:buChar char="•"/>
            </a:pPr>
            <a:r>
              <a:rPr lang="en-GB" dirty="0">
                <a:solidFill>
                  <a:schemeClr val="tx1"/>
                </a:solidFill>
                <a:latin typeface="+mj-lt"/>
              </a:rPr>
              <a:t>Contacts owner for image to be authorised.</a:t>
            </a:r>
          </a:p>
          <a:p>
            <a:pPr marL="285750" indent="-285750" algn="ctr">
              <a:buFont typeface="Arial" panose="020B0604020202020204" pitchFamily="34" charset="0"/>
              <a:buChar char="•"/>
            </a:pPr>
            <a:r>
              <a:rPr lang="en-GB" dirty="0">
                <a:solidFill>
                  <a:schemeClr val="tx1"/>
                </a:solidFill>
                <a:latin typeface="+mj-lt"/>
              </a:rPr>
              <a:t>Check photo against them stored in the database – does it exist? </a:t>
            </a:r>
          </a:p>
          <a:p>
            <a:pPr algn="ctr"/>
            <a:endParaRPr lang="en-GB" u="sng" dirty="0">
              <a:solidFill>
                <a:schemeClr val="tx1"/>
              </a:solidFill>
              <a:latin typeface="+mj-lt"/>
            </a:endParaRPr>
          </a:p>
        </p:txBody>
      </p:sp>
      <p:pic>
        <p:nvPicPr>
          <p:cNvPr id="3" name="Picture 2">
            <a:extLst>
              <a:ext uri="{FF2B5EF4-FFF2-40B4-BE49-F238E27FC236}">
                <a16:creationId xmlns:a16="http://schemas.microsoft.com/office/drawing/2014/main" id="{C61BD36E-5AFD-44D9-8E58-2BDE0E2BE000}"/>
              </a:ext>
            </a:extLst>
          </p:cNvPr>
          <p:cNvPicPr>
            <a:picLocks noChangeAspect="1"/>
          </p:cNvPicPr>
          <p:nvPr/>
        </p:nvPicPr>
        <p:blipFill>
          <a:blip r:embed="rId3"/>
          <a:stretch>
            <a:fillRect/>
          </a:stretch>
        </p:blipFill>
        <p:spPr>
          <a:xfrm>
            <a:off x="376737" y="1643827"/>
            <a:ext cx="5344271" cy="2686425"/>
          </a:xfrm>
          <a:prstGeom prst="rect">
            <a:avLst/>
          </a:prstGeom>
        </p:spPr>
      </p:pic>
    </p:spTree>
    <p:extLst>
      <p:ext uri="{BB962C8B-B14F-4D97-AF65-F5344CB8AC3E}">
        <p14:creationId xmlns:p14="http://schemas.microsoft.com/office/powerpoint/2010/main" val="408662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Smart home</a:t>
            </a:r>
          </a:p>
        </p:txBody>
      </p:sp>
      <p:sp>
        <p:nvSpPr>
          <p:cNvPr id="11" name="Rectangle 10"/>
          <p:cNvSpPr/>
          <p:nvPr/>
        </p:nvSpPr>
        <p:spPr>
          <a:xfrm>
            <a:off x="199867" y="730063"/>
            <a:ext cx="11885453" cy="6415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u="sng" dirty="0">
                <a:solidFill>
                  <a:schemeClr val="tx1"/>
                </a:solidFill>
                <a:latin typeface="+mj-lt"/>
              </a:rPr>
              <a:t>Task:</a:t>
            </a:r>
          </a:p>
          <a:p>
            <a:pPr algn="ctr"/>
            <a:r>
              <a:rPr lang="en-GB" dirty="0">
                <a:solidFill>
                  <a:schemeClr val="tx1"/>
                </a:solidFill>
                <a:latin typeface="+mj-lt"/>
              </a:rPr>
              <a:t>Label the home with smart devices that can be used and identify their purpose.</a:t>
            </a:r>
          </a:p>
        </p:txBody>
      </p:sp>
      <p:pic>
        <p:nvPicPr>
          <p:cNvPr id="8" name="Picture 7" descr="House, Architecture, Front Yard, Garage, Home">
            <a:extLst>
              <a:ext uri="{FF2B5EF4-FFF2-40B4-BE49-F238E27FC236}">
                <a16:creationId xmlns:a16="http://schemas.microsoft.com/office/drawing/2014/main" id="{58D3AE16-26C6-4B1B-9700-52F97DCF75FA}"/>
              </a:ext>
            </a:extLst>
          </p:cNvPr>
          <p:cNvPicPr/>
          <p:nvPr/>
        </p:nvPicPr>
        <p:blipFill rotWithShape="1">
          <a:blip r:embed="rId3">
            <a:extLst>
              <a:ext uri="{28A0092B-C50C-407E-A947-70E740481C1C}">
                <a14:useLocalDpi xmlns:a14="http://schemas.microsoft.com/office/drawing/2010/main" val="0"/>
              </a:ext>
            </a:extLst>
          </a:blip>
          <a:srcRect t="27426"/>
          <a:stretch/>
        </p:blipFill>
        <p:spPr bwMode="auto">
          <a:xfrm>
            <a:off x="3749040" y="3429000"/>
            <a:ext cx="4693920" cy="292753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74997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Smart home</a:t>
            </a:r>
          </a:p>
        </p:txBody>
      </p:sp>
      <p:sp>
        <p:nvSpPr>
          <p:cNvPr id="11" name="Rectangle 10"/>
          <p:cNvSpPr/>
          <p:nvPr/>
        </p:nvSpPr>
        <p:spPr>
          <a:xfrm>
            <a:off x="199867" y="730063"/>
            <a:ext cx="11885453" cy="641537"/>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u="sng" dirty="0">
                <a:solidFill>
                  <a:schemeClr val="tx1"/>
                </a:solidFill>
                <a:latin typeface="+mj-lt"/>
              </a:rPr>
              <a:t>Task:</a:t>
            </a:r>
          </a:p>
          <a:p>
            <a:pPr algn="ctr"/>
            <a:r>
              <a:rPr lang="en-GB" dirty="0">
                <a:solidFill>
                  <a:schemeClr val="tx1"/>
                </a:solidFill>
                <a:latin typeface="+mj-lt"/>
              </a:rPr>
              <a:t>Label the home with smart devices that can be used and identify their purpose.</a:t>
            </a:r>
          </a:p>
        </p:txBody>
      </p:sp>
      <p:pic>
        <p:nvPicPr>
          <p:cNvPr id="8" name="Picture 7" descr="House, Architecture, Front Yard, Garage, Home">
            <a:extLst>
              <a:ext uri="{FF2B5EF4-FFF2-40B4-BE49-F238E27FC236}">
                <a16:creationId xmlns:a16="http://schemas.microsoft.com/office/drawing/2014/main" id="{58D3AE16-26C6-4B1B-9700-52F97DCF75FA}"/>
              </a:ext>
            </a:extLst>
          </p:cNvPr>
          <p:cNvPicPr/>
          <p:nvPr/>
        </p:nvPicPr>
        <p:blipFill rotWithShape="1">
          <a:blip r:embed="rId3">
            <a:extLst>
              <a:ext uri="{28A0092B-C50C-407E-A947-70E740481C1C}">
                <a14:useLocalDpi xmlns:a14="http://schemas.microsoft.com/office/drawing/2010/main" val="0"/>
              </a:ext>
            </a:extLst>
          </a:blip>
          <a:srcRect t="27426"/>
          <a:stretch/>
        </p:blipFill>
        <p:spPr bwMode="auto">
          <a:xfrm>
            <a:off x="3749040" y="3429000"/>
            <a:ext cx="4693920" cy="2927537"/>
          </a:xfrm>
          <a:prstGeom prst="rect">
            <a:avLst/>
          </a:prstGeom>
          <a:noFill/>
          <a:ln>
            <a:noFill/>
          </a:ln>
          <a:extLst>
            <a:ext uri="{53640926-AAD7-44D8-BBD7-CCE9431645EC}">
              <a14:shadowObscured xmlns:a14="http://schemas.microsoft.com/office/drawing/2010/main"/>
            </a:ext>
          </a:extLst>
        </p:spPr>
      </p:pic>
      <p:sp>
        <p:nvSpPr>
          <p:cNvPr id="3" name="TextBox 2">
            <a:extLst>
              <a:ext uri="{FF2B5EF4-FFF2-40B4-BE49-F238E27FC236}">
                <a16:creationId xmlns:a16="http://schemas.microsoft.com/office/drawing/2014/main" id="{59720D3D-4EB6-4A55-92EA-4023D4418FB8}"/>
              </a:ext>
            </a:extLst>
          </p:cNvPr>
          <p:cNvSpPr txBox="1"/>
          <p:nvPr/>
        </p:nvSpPr>
        <p:spPr>
          <a:xfrm>
            <a:off x="199867" y="4908008"/>
            <a:ext cx="3122453" cy="1754326"/>
          </a:xfrm>
          <a:prstGeom prst="rect">
            <a:avLst/>
          </a:prstGeom>
          <a:noFill/>
        </p:spPr>
        <p:txBody>
          <a:bodyPr wrap="square" rtlCol="0">
            <a:spAutoFit/>
          </a:bodyPr>
          <a:lstStyle/>
          <a:p>
            <a:r>
              <a:rPr lang="en-GB" b="1" u="sng" dirty="0">
                <a:latin typeface="+mj-lt"/>
              </a:rPr>
              <a:t>Smart door lock</a:t>
            </a:r>
          </a:p>
          <a:p>
            <a:r>
              <a:rPr lang="en-GB" dirty="0">
                <a:latin typeface="+mj-lt"/>
              </a:rPr>
              <a:t>Use of biometric locks which can provide access to homes without the use of a key. This could be fingerprint or eye/retina recognition.</a:t>
            </a:r>
          </a:p>
        </p:txBody>
      </p:sp>
      <p:sp>
        <p:nvSpPr>
          <p:cNvPr id="7" name="TextBox 6">
            <a:extLst>
              <a:ext uri="{FF2B5EF4-FFF2-40B4-BE49-F238E27FC236}">
                <a16:creationId xmlns:a16="http://schemas.microsoft.com/office/drawing/2014/main" id="{9275287A-CE41-4B6F-8207-65661A1A84B0}"/>
              </a:ext>
            </a:extLst>
          </p:cNvPr>
          <p:cNvSpPr txBox="1"/>
          <p:nvPr/>
        </p:nvSpPr>
        <p:spPr>
          <a:xfrm>
            <a:off x="199866" y="3429000"/>
            <a:ext cx="3122453" cy="1200329"/>
          </a:xfrm>
          <a:prstGeom prst="rect">
            <a:avLst/>
          </a:prstGeom>
          <a:noFill/>
        </p:spPr>
        <p:txBody>
          <a:bodyPr wrap="square" rtlCol="0">
            <a:spAutoFit/>
          </a:bodyPr>
          <a:lstStyle/>
          <a:p>
            <a:r>
              <a:rPr lang="en-GB" b="1" u="sng" dirty="0">
                <a:latin typeface="+mj-lt"/>
              </a:rPr>
              <a:t>Security system</a:t>
            </a:r>
          </a:p>
          <a:p>
            <a:r>
              <a:rPr lang="en-GB" dirty="0">
                <a:latin typeface="+mj-lt"/>
              </a:rPr>
              <a:t>Surveillance systems can be used to predict break-ins and thefts before they occur.</a:t>
            </a:r>
          </a:p>
        </p:txBody>
      </p:sp>
      <p:sp>
        <p:nvSpPr>
          <p:cNvPr id="9" name="TextBox 8">
            <a:extLst>
              <a:ext uri="{FF2B5EF4-FFF2-40B4-BE49-F238E27FC236}">
                <a16:creationId xmlns:a16="http://schemas.microsoft.com/office/drawing/2014/main" id="{6362CDF0-5D1A-4782-8211-F45F43E62109}"/>
              </a:ext>
            </a:extLst>
          </p:cNvPr>
          <p:cNvSpPr txBox="1"/>
          <p:nvPr/>
        </p:nvSpPr>
        <p:spPr>
          <a:xfrm>
            <a:off x="199866" y="1672993"/>
            <a:ext cx="4341655" cy="1477328"/>
          </a:xfrm>
          <a:prstGeom prst="rect">
            <a:avLst/>
          </a:prstGeom>
          <a:noFill/>
        </p:spPr>
        <p:txBody>
          <a:bodyPr wrap="square" rtlCol="0">
            <a:spAutoFit/>
          </a:bodyPr>
          <a:lstStyle/>
          <a:p>
            <a:r>
              <a:rPr lang="en-GB" b="1" u="sng" dirty="0">
                <a:latin typeface="+mj-lt"/>
              </a:rPr>
              <a:t>Smart air conditioning</a:t>
            </a:r>
          </a:p>
          <a:p>
            <a:r>
              <a:rPr lang="en-GB" dirty="0">
                <a:latin typeface="+mj-lt"/>
              </a:rPr>
              <a:t>Detect room/house temperature and set a condition whereby if the temperature reaches a certain temperature, the air conditioning is then activated.</a:t>
            </a:r>
          </a:p>
        </p:txBody>
      </p:sp>
      <p:sp>
        <p:nvSpPr>
          <p:cNvPr id="10" name="TextBox 9">
            <a:extLst>
              <a:ext uri="{FF2B5EF4-FFF2-40B4-BE49-F238E27FC236}">
                <a16:creationId xmlns:a16="http://schemas.microsoft.com/office/drawing/2014/main" id="{13B98800-1E9E-4829-AE78-C76D04FC4161}"/>
              </a:ext>
            </a:extLst>
          </p:cNvPr>
          <p:cNvSpPr txBox="1"/>
          <p:nvPr/>
        </p:nvSpPr>
        <p:spPr>
          <a:xfrm>
            <a:off x="4541521" y="1650279"/>
            <a:ext cx="3122453" cy="1754326"/>
          </a:xfrm>
          <a:prstGeom prst="rect">
            <a:avLst/>
          </a:prstGeom>
          <a:noFill/>
        </p:spPr>
        <p:txBody>
          <a:bodyPr wrap="square" rtlCol="0">
            <a:spAutoFit/>
          </a:bodyPr>
          <a:lstStyle/>
          <a:p>
            <a:r>
              <a:rPr lang="en-GB" b="1" u="sng" dirty="0">
                <a:latin typeface="+mj-lt"/>
              </a:rPr>
              <a:t>Lighting control systems</a:t>
            </a:r>
          </a:p>
          <a:p>
            <a:r>
              <a:rPr lang="en-GB" dirty="0">
                <a:latin typeface="+mj-lt"/>
              </a:rPr>
              <a:t>Lights can be set to come on at certain times of the day (i.e. when it gets dark) Use of virtual assistants to turn lights on and off.</a:t>
            </a:r>
          </a:p>
        </p:txBody>
      </p:sp>
      <p:sp>
        <p:nvSpPr>
          <p:cNvPr id="12" name="TextBox 11">
            <a:extLst>
              <a:ext uri="{FF2B5EF4-FFF2-40B4-BE49-F238E27FC236}">
                <a16:creationId xmlns:a16="http://schemas.microsoft.com/office/drawing/2014/main" id="{909B4066-B18C-4F54-816F-3AC7EE47F12B}"/>
              </a:ext>
            </a:extLst>
          </p:cNvPr>
          <p:cNvSpPr txBox="1"/>
          <p:nvPr/>
        </p:nvSpPr>
        <p:spPr>
          <a:xfrm>
            <a:off x="8107681" y="1613731"/>
            <a:ext cx="3884453" cy="1477328"/>
          </a:xfrm>
          <a:prstGeom prst="rect">
            <a:avLst/>
          </a:prstGeom>
          <a:noFill/>
        </p:spPr>
        <p:txBody>
          <a:bodyPr wrap="square" rtlCol="0">
            <a:spAutoFit/>
          </a:bodyPr>
          <a:lstStyle/>
          <a:p>
            <a:r>
              <a:rPr lang="en-GB" b="1" u="sng" dirty="0">
                <a:latin typeface="+mj-lt"/>
              </a:rPr>
              <a:t>Smart meter</a:t>
            </a:r>
          </a:p>
          <a:p>
            <a:r>
              <a:rPr lang="en-GB" dirty="0">
                <a:latin typeface="+mj-lt"/>
              </a:rPr>
              <a:t>Smart meter which records how much gas and electricity is being used and provide you with a live and up-to-date cost of your bill.</a:t>
            </a:r>
          </a:p>
        </p:txBody>
      </p:sp>
      <p:sp>
        <p:nvSpPr>
          <p:cNvPr id="13" name="TextBox 12">
            <a:extLst>
              <a:ext uri="{FF2B5EF4-FFF2-40B4-BE49-F238E27FC236}">
                <a16:creationId xmlns:a16="http://schemas.microsoft.com/office/drawing/2014/main" id="{D4AB6B65-F622-44BE-BEC9-4E6399746150}"/>
              </a:ext>
            </a:extLst>
          </p:cNvPr>
          <p:cNvSpPr txBox="1"/>
          <p:nvPr/>
        </p:nvSpPr>
        <p:spPr>
          <a:xfrm>
            <a:off x="8719026" y="3429000"/>
            <a:ext cx="3366294" cy="1477328"/>
          </a:xfrm>
          <a:prstGeom prst="rect">
            <a:avLst/>
          </a:prstGeom>
          <a:noFill/>
        </p:spPr>
        <p:txBody>
          <a:bodyPr wrap="square" rtlCol="0">
            <a:spAutoFit/>
          </a:bodyPr>
          <a:lstStyle/>
          <a:p>
            <a:r>
              <a:rPr lang="en-GB" b="1" u="sng" dirty="0">
                <a:latin typeface="+mj-lt"/>
              </a:rPr>
              <a:t>Smart thermostat</a:t>
            </a:r>
          </a:p>
          <a:p>
            <a:r>
              <a:rPr lang="en-GB" dirty="0">
                <a:latin typeface="+mj-lt"/>
              </a:rPr>
              <a:t>To regulate temperature in the house and can be modified if the house becomes too warm or too hot. </a:t>
            </a:r>
          </a:p>
        </p:txBody>
      </p:sp>
      <p:sp>
        <p:nvSpPr>
          <p:cNvPr id="14" name="TextBox 13">
            <a:extLst>
              <a:ext uri="{FF2B5EF4-FFF2-40B4-BE49-F238E27FC236}">
                <a16:creationId xmlns:a16="http://schemas.microsoft.com/office/drawing/2014/main" id="{FBA80C76-6488-41A5-89A7-7C8A25338F3B}"/>
              </a:ext>
            </a:extLst>
          </p:cNvPr>
          <p:cNvSpPr txBox="1"/>
          <p:nvPr/>
        </p:nvSpPr>
        <p:spPr>
          <a:xfrm>
            <a:off x="8719026" y="5130558"/>
            <a:ext cx="3122453" cy="1477328"/>
          </a:xfrm>
          <a:prstGeom prst="rect">
            <a:avLst/>
          </a:prstGeom>
          <a:noFill/>
        </p:spPr>
        <p:txBody>
          <a:bodyPr wrap="square" rtlCol="0">
            <a:spAutoFit/>
          </a:bodyPr>
          <a:lstStyle/>
          <a:p>
            <a:r>
              <a:rPr lang="en-GB" b="1" u="sng" dirty="0">
                <a:latin typeface="+mj-lt"/>
              </a:rPr>
              <a:t>Garage door opener </a:t>
            </a:r>
          </a:p>
          <a:p>
            <a:r>
              <a:rPr lang="en-GB" dirty="0">
                <a:latin typeface="+mj-lt"/>
              </a:rPr>
              <a:t>Add a smart garage controller which can then be controlled by an app. The user can then open and close the garage door.</a:t>
            </a:r>
          </a:p>
        </p:txBody>
      </p:sp>
      <p:cxnSp>
        <p:nvCxnSpPr>
          <p:cNvPr id="5" name="Straight Arrow Connector 4">
            <a:extLst>
              <a:ext uri="{FF2B5EF4-FFF2-40B4-BE49-F238E27FC236}">
                <a16:creationId xmlns:a16="http://schemas.microsoft.com/office/drawing/2014/main" id="{77C4592A-DCBC-42AB-B8EB-E2B403D5F5F7}"/>
              </a:ext>
            </a:extLst>
          </p:cNvPr>
          <p:cNvCxnSpPr>
            <a:stCxn id="8" idx="1"/>
          </p:cNvCxnSpPr>
          <p:nvPr/>
        </p:nvCxnSpPr>
        <p:spPr>
          <a:xfrm flipH="1" flipV="1">
            <a:off x="2834640" y="4373880"/>
            <a:ext cx="914400" cy="5188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0883A1B-6A5E-4ED7-B3D1-2B46F388FDFC}"/>
              </a:ext>
            </a:extLst>
          </p:cNvPr>
          <p:cNvCxnSpPr/>
          <p:nvPr/>
        </p:nvCxnSpPr>
        <p:spPr>
          <a:xfrm flipH="1" flipV="1">
            <a:off x="2819400" y="3000585"/>
            <a:ext cx="929640" cy="4511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D71F96A7-D0E3-4559-8965-D9BD2646C340}"/>
              </a:ext>
            </a:extLst>
          </p:cNvPr>
          <p:cNvCxnSpPr>
            <a:cxnSpLocks/>
          </p:cNvCxnSpPr>
          <p:nvPr/>
        </p:nvCxnSpPr>
        <p:spPr>
          <a:xfrm flipH="1">
            <a:off x="2834640" y="6111240"/>
            <a:ext cx="914400" cy="2452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B87F9EE5-3A2F-42AE-8997-636F94AD0193}"/>
              </a:ext>
            </a:extLst>
          </p:cNvPr>
          <p:cNvCxnSpPr>
            <a:stCxn id="10" idx="2"/>
          </p:cNvCxnSpPr>
          <p:nvPr/>
        </p:nvCxnSpPr>
        <p:spPr>
          <a:xfrm flipH="1" flipV="1">
            <a:off x="6096000" y="3091059"/>
            <a:ext cx="6748" cy="3135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33B3A3FA-51C8-4B52-A095-7EB71A213436}"/>
              </a:ext>
            </a:extLst>
          </p:cNvPr>
          <p:cNvCxnSpPr/>
          <p:nvPr/>
        </p:nvCxnSpPr>
        <p:spPr>
          <a:xfrm flipV="1">
            <a:off x="7421880" y="3000585"/>
            <a:ext cx="668815" cy="4040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09121998-0482-4D1E-8F6F-7CCF901EEAE4}"/>
              </a:ext>
            </a:extLst>
          </p:cNvPr>
          <p:cNvCxnSpPr>
            <a:endCxn id="13" idx="1"/>
          </p:cNvCxnSpPr>
          <p:nvPr/>
        </p:nvCxnSpPr>
        <p:spPr>
          <a:xfrm>
            <a:off x="8442960" y="4167664"/>
            <a:ext cx="27606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B1E138FE-C0A0-4615-BB50-5B5B2C488A16}"/>
              </a:ext>
            </a:extLst>
          </p:cNvPr>
          <p:cNvCxnSpPr/>
          <p:nvPr/>
        </p:nvCxnSpPr>
        <p:spPr>
          <a:xfrm>
            <a:off x="8442960" y="5379720"/>
            <a:ext cx="276066" cy="4054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4488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058DB212-BFA2-403F-85EF-DFD3FF6D973A}" type="slidenum">
              <a:rPr lang="en-US" noProof="0" smtClean="0"/>
              <a:pPr/>
              <a:t>2</a:t>
            </a:fld>
            <a:endParaRPr lang="en-US" noProof="0"/>
          </a:p>
        </p:txBody>
      </p:sp>
    </p:spTree>
    <p:extLst>
      <p:ext uri="{BB962C8B-B14F-4D97-AF65-F5344CB8AC3E}">
        <p14:creationId xmlns:p14="http://schemas.microsoft.com/office/powerpoint/2010/main" val="892908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11613832" cy="738664"/>
          </a:xfrm>
          <a:prstGeom prst="rect">
            <a:avLst/>
          </a:prstGeom>
          <a:noFill/>
        </p:spPr>
        <p:txBody>
          <a:bodyPr wrap="square" rtlCol="0">
            <a:spAutoFit/>
          </a:bodyPr>
          <a:lstStyle/>
          <a:p>
            <a:r>
              <a:rPr lang="en-GB" sz="2400" b="1" u="sng" dirty="0">
                <a:latin typeface="+mj-lt"/>
              </a:rPr>
              <a:t>Starter</a:t>
            </a:r>
          </a:p>
          <a:p>
            <a:r>
              <a:rPr lang="en-GB" dirty="0">
                <a:latin typeface="+mj-lt"/>
              </a:rPr>
              <a:t>In no more than 15 words describe what is meant by Internet of Things (IoT)</a:t>
            </a:r>
          </a:p>
        </p:txBody>
      </p:sp>
    </p:spTree>
    <p:extLst>
      <p:ext uri="{BB962C8B-B14F-4D97-AF65-F5344CB8AC3E}">
        <p14:creationId xmlns:p14="http://schemas.microsoft.com/office/powerpoint/2010/main" val="569423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11613832" cy="738664"/>
          </a:xfrm>
          <a:prstGeom prst="rect">
            <a:avLst/>
          </a:prstGeom>
          <a:noFill/>
        </p:spPr>
        <p:txBody>
          <a:bodyPr wrap="square" rtlCol="0">
            <a:spAutoFit/>
          </a:bodyPr>
          <a:lstStyle/>
          <a:p>
            <a:r>
              <a:rPr lang="en-GB" sz="2400" b="1" u="sng" dirty="0">
                <a:latin typeface="+mj-lt"/>
              </a:rPr>
              <a:t>Starter</a:t>
            </a:r>
          </a:p>
          <a:p>
            <a:r>
              <a:rPr lang="en-GB" dirty="0">
                <a:latin typeface="+mj-lt"/>
              </a:rPr>
              <a:t>In no more than 15 words describe what is meant by Internet of Things (IoT)</a:t>
            </a:r>
          </a:p>
        </p:txBody>
      </p:sp>
      <p:sp>
        <p:nvSpPr>
          <p:cNvPr id="2" name="Rectangle 1">
            <a:extLst>
              <a:ext uri="{FF2B5EF4-FFF2-40B4-BE49-F238E27FC236}">
                <a16:creationId xmlns:a16="http://schemas.microsoft.com/office/drawing/2014/main" id="{CB68ECD9-3F71-4BF0-9709-05E4A22D6BE9}"/>
              </a:ext>
            </a:extLst>
          </p:cNvPr>
          <p:cNvSpPr/>
          <p:nvPr/>
        </p:nvSpPr>
        <p:spPr>
          <a:xfrm>
            <a:off x="3048000" y="2357735"/>
            <a:ext cx="6096000" cy="1569660"/>
          </a:xfrm>
          <a:prstGeom prst="rect">
            <a:avLst/>
          </a:prstGeom>
        </p:spPr>
        <p:txBody>
          <a:bodyPr>
            <a:spAutoFit/>
          </a:bodyPr>
          <a:lstStyle/>
          <a:p>
            <a:r>
              <a:rPr lang="en-GB" sz="3200" dirty="0">
                <a:latin typeface="+mj-lt"/>
              </a:rPr>
              <a:t>Physical objects with sensors that connect and exchange data with other devices over a network.</a:t>
            </a:r>
          </a:p>
        </p:txBody>
      </p:sp>
    </p:spTree>
    <p:extLst>
      <p:ext uri="{BB962C8B-B14F-4D97-AF65-F5344CB8AC3E}">
        <p14:creationId xmlns:p14="http://schemas.microsoft.com/office/powerpoint/2010/main" val="3737635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4500000"/>
          </a:xfrm>
        </p:spPr>
        <p:txBody>
          <a:bodyPr/>
          <a:lstStyle/>
          <a:p>
            <a:r>
              <a:rPr lang="en-GB" dirty="0"/>
              <a:t>Learners should be aware of the main impacts on society, the economy and culture of the following developments in digital technology that have evolved over time such as: Internet of Things (IoT)</a:t>
            </a:r>
          </a:p>
          <a:p>
            <a:endParaRPr lang="en-GB" dirty="0"/>
          </a:p>
          <a:p>
            <a:r>
              <a:rPr lang="en-GB" dirty="0"/>
              <a:t>Know what is meant by IoT, how it works and how users can access data.</a:t>
            </a:r>
          </a:p>
          <a:p>
            <a:r>
              <a:rPr lang="en-GB" dirty="0"/>
              <a:t>Participate in a range of IoT projects such as: </a:t>
            </a:r>
          </a:p>
          <a:p>
            <a:pPr lvl="1"/>
            <a:r>
              <a:rPr lang="en-GB" dirty="0"/>
              <a:t>biometric systems</a:t>
            </a:r>
          </a:p>
          <a:p>
            <a:pPr lvl="1"/>
            <a:r>
              <a:rPr lang="en-GB" dirty="0"/>
              <a:t>smart irrigation system</a:t>
            </a:r>
          </a:p>
          <a:p>
            <a:pPr lvl="1"/>
            <a:r>
              <a:rPr lang="en-GB" dirty="0"/>
              <a:t>security door</a:t>
            </a:r>
          </a:p>
          <a:p>
            <a:pPr lvl="1"/>
            <a:r>
              <a:rPr lang="en-GB" dirty="0"/>
              <a:t>smart home. </a:t>
            </a:r>
          </a:p>
          <a:p>
            <a:pPr marL="0" indent="0">
              <a:buNone/>
            </a:pPr>
            <a:endParaRPr lang="en-GB" dirty="0"/>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5</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636" y="2235718"/>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9" name="Picture Placeholder 8">
            <a:extLst>
              <a:ext uri="{FF2B5EF4-FFF2-40B4-BE49-F238E27FC236}">
                <a16:creationId xmlns:a16="http://schemas.microsoft.com/office/drawing/2014/main" id="{74ECE2D1-FB2E-4BA2-B568-B6953466FB37}"/>
              </a:ext>
            </a:extLst>
          </p:cNvPr>
          <p:cNvPicPr>
            <a:picLocks noGrp="1" noChangeAspect="1"/>
          </p:cNvPicPr>
          <p:nvPr>
            <p:ph type="pic" sz="quarter" idx="13"/>
          </p:nvPr>
        </p:nvPicPr>
        <p:blipFill>
          <a:blip r:embed="rId3"/>
          <a:srcRect l="28653" r="28653"/>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Biometric system</a:t>
            </a:r>
          </a:p>
        </p:txBody>
      </p:sp>
      <p:sp>
        <p:nvSpPr>
          <p:cNvPr id="11" name="Rectangle 10"/>
          <p:cNvSpPr/>
          <p:nvPr/>
        </p:nvSpPr>
        <p:spPr>
          <a:xfrm>
            <a:off x="199867" y="730063"/>
            <a:ext cx="5698013" cy="577741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Diagram</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8"/>
            <a:ext cx="5896133" cy="527851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Create a network that will take the fingerprint of a person, store it in a database so they can be verified and stored as a verified user on the network.</a:t>
            </a:r>
          </a:p>
          <a:p>
            <a:pPr algn="ctr"/>
            <a:endParaRPr lang="en-GB" u="sng" dirty="0">
              <a:solidFill>
                <a:schemeClr val="tx1"/>
              </a:solidFill>
              <a:latin typeface="+mj-lt"/>
            </a:endParaRPr>
          </a:p>
          <a:p>
            <a:pPr algn="ctr"/>
            <a:r>
              <a:rPr lang="en-GB" u="sng" dirty="0">
                <a:solidFill>
                  <a:schemeClr val="tx1"/>
                </a:solidFill>
                <a:latin typeface="+mj-lt"/>
              </a:rPr>
              <a:t>Use the following components shown below.</a:t>
            </a:r>
          </a:p>
          <a:p>
            <a:pPr algn="ctr"/>
            <a:endParaRPr lang="en-GB" u="sng" dirty="0">
              <a:solidFill>
                <a:schemeClr val="tx1"/>
              </a:solidFill>
              <a:latin typeface="+mj-lt"/>
            </a:endParaRPr>
          </a:p>
          <a:p>
            <a:pPr marL="285750" indent="-285750" algn="ctr">
              <a:buFont typeface="Arial" panose="020B0604020202020204" pitchFamily="34" charset="0"/>
              <a:buChar char="•"/>
            </a:pPr>
            <a:r>
              <a:rPr lang="en-GB" dirty="0">
                <a:solidFill>
                  <a:schemeClr val="tx1"/>
                </a:solidFill>
                <a:latin typeface="+mj-lt"/>
              </a:rPr>
              <a:t>2 x keypads - One for registering as a user and one for verifying the user.</a:t>
            </a:r>
          </a:p>
          <a:p>
            <a:pPr marL="285750" indent="-285750" algn="ctr">
              <a:buFont typeface="Arial" panose="020B0604020202020204" pitchFamily="34" charset="0"/>
              <a:buChar char="•"/>
            </a:pPr>
            <a:r>
              <a:rPr lang="en-GB" dirty="0">
                <a:solidFill>
                  <a:schemeClr val="tx1"/>
                </a:solidFill>
                <a:latin typeface="+mj-lt"/>
              </a:rPr>
              <a:t>Recording of a fingerprint.</a:t>
            </a:r>
          </a:p>
          <a:p>
            <a:pPr marL="285750" indent="-285750" algn="ctr">
              <a:buFont typeface="Arial" panose="020B0604020202020204" pitchFamily="34" charset="0"/>
              <a:buChar char="•"/>
            </a:pPr>
            <a:r>
              <a:rPr lang="en-GB" dirty="0">
                <a:solidFill>
                  <a:schemeClr val="tx1"/>
                </a:solidFill>
                <a:latin typeface="+mj-lt"/>
              </a:rPr>
              <a:t>Feature extraction – Selecting parts of the fingerprint that help to create the unique identify of this user.</a:t>
            </a:r>
          </a:p>
          <a:p>
            <a:pPr marL="285750" indent="-285750" algn="ctr">
              <a:buFont typeface="Arial" panose="020B0604020202020204" pitchFamily="34" charset="0"/>
              <a:buChar char="•"/>
            </a:pPr>
            <a:r>
              <a:rPr lang="en-GB" dirty="0">
                <a:solidFill>
                  <a:schemeClr val="tx1"/>
                </a:solidFill>
                <a:latin typeface="+mj-lt"/>
              </a:rPr>
              <a:t>Database – To store the fingerprint of the new user. </a:t>
            </a:r>
          </a:p>
          <a:p>
            <a:pPr marL="285750" indent="-285750" algn="ctr">
              <a:buFont typeface="Arial" panose="020B0604020202020204" pitchFamily="34" charset="0"/>
              <a:buChar char="•"/>
            </a:pPr>
            <a:r>
              <a:rPr lang="en-GB" dirty="0">
                <a:solidFill>
                  <a:schemeClr val="tx1"/>
                </a:solidFill>
                <a:latin typeface="+mj-lt"/>
              </a:rPr>
              <a:t>Template comparison – checking fingerprint against the database.</a:t>
            </a:r>
          </a:p>
          <a:p>
            <a:pPr marL="285750" indent="-285750" algn="ctr">
              <a:buFont typeface="Arial" panose="020B0604020202020204" pitchFamily="34" charset="0"/>
              <a:buChar char="•"/>
            </a:pPr>
            <a:r>
              <a:rPr lang="en-GB" dirty="0">
                <a:solidFill>
                  <a:schemeClr val="tx1"/>
                </a:solidFill>
                <a:latin typeface="+mj-lt"/>
              </a:rPr>
              <a:t>An output that checks the users fingerprints to see if they exist in the system. </a:t>
            </a:r>
          </a:p>
          <a:p>
            <a:pPr algn="ctr"/>
            <a:endParaRPr lang="en-GB" u="sng" dirty="0">
              <a:solidFill>
                <a:schemeClr val="tx1"/>
              </a:solidFill>
              <a:latin typeface="+mj-lt"/>
            </a:endParaRPr>
          </a:p>
        </p:txBody>
      </p:sp>
    </p:spTree>
    <p:extLst>
      <p:ext uri="{BB962C8B-B14F-4D97-AF65-F5344CB8AC3E}">
        <p14:creationId xmlns:p14="http://schemas.microsoft.com/office/powerpoint/2010/main" val="39883304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Biometric system</a:t>
            </a:r>
          </a:p>
        </p:txBody>
      </p:sp>
      <p:sp>
        <p:nvSpPr>
          <p:cNvPr id="11" name="Rectangle 10"/>
          <p:cNvSpPr/>
          <p:nvPr/>
        </p:nvSpPr>
        <p:spPr>
          <a:xfrm>
            <a:off x="199867" y="730063"/>
            <a:ext cx="5698013" cy="577741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Diagram</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8"/>
            <a:ext cx="5896133" cy="5278512"/>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Create a network that will take the fingerprint of a person, store it in a database so they can be verified and stored as a verified user on the network.</a:t>
            </a:r>
          </a:p>
          <a:p>
            <a:pPr algn="ctr"/>
            <a:endParaRPr lang="en-GB" u="sng" dirty="0">
              <a:solidFill>
                <a:schemeClr val="tx1"/>
              </a:solidFill>
              <a:latin typeface="+mj-lt"/>
            </a:endParaRPr>
          </a:p>
          <a:p>
            <a:pPr algn="ctr"/>
            <a:r>
              <a:rPr lang="en-GB" u="sng" dirty="0">
                <a:solidFill>
                  <a:schemeClr val="tx1"/>
                </a:solidFill>
                <a:latin typeface="+mj-lt"/>
              </a:rPr>
              <a:t>Use the following components shown below.</a:t>
            </a:r>
          </a:p>
          <a:p>
            <a:pPr algn="ctr"/>
            <a:endParaRPr lang="en-GB" u="sng" dirty="0">
              <a:solidFill>
                <a:schemeClr val="tx1"/>
              </a:solidFill>
              <a:latin typeface="+mj-lt"/>
            </a:endParaRPr>
          </a:p>
          <a:p>
            <a:pPr marL="285750" indent="-285750" algn="ctr">
              <a:buFont typeface="Arial" panose="020B0604020202020204" pitchFamily="34" charset="0"/>
              <a:buChar char="•"/>
            </a:pPr>
            <a:r>
              <a:rPr lang="en-GB" dirty="0">
                <a:solidFill>
                  <a:schemeClr val="tx1"/>
                </a:solidFill>
                <a:latin typeface="+mj-lt"/>
              </a:rPr>
              <a:t>2 x keypads - One for registering as a user and one for verifying the user.</a:t>
            </a:r>
          </a:p>
          <a:p>
            <a:pPr marL="285750" indent="-285750" algn="ctr">
              <a:buFont typeface="Arial" panose="020B0604020202020204" pitchFamily="34" charset="0"/>
              <a:buChar char="•"/>
            </a:pPr>
            <a:r>
              <a:rPr lang="en-GB" dirty="0">
                <a:solidFill>
                  <a:schemeClr val="tx1"/>
                </a:solidFill>
                <a:latin typeface="+mj-lt"/>
              </a:rPr>
              <a:t>Recording of a fingerprint.</a:t>
            </a:r>
          </a:p>
          <a:p>
            <a:pPr marL="285750" indent="-285750" algn="ctr">
              <a:buFont typeface="Arial" panose="020B0604020202020204" pitchFamily="34" charset="0"/>
              <a:buChar char="•"/>
            </a:pPr>
            <a:r>
              <a:rPr lang="en-GB" dirty="0">
                <a:solidFill>
                  <a:schemeClr val="tx1"/>
                </a:solidFill>
                <a:latin typeface="+mj-lt"/>
              </a:rPr>
              <a:t>Feature extraction – Selecting parts of the fingerprint that help to create the unique identify of this user.</a:t>
            </a:r>
          </a:p>
          <a:p>
            <a:pPr marL="285750" indent="-285750" algn="ctr">
              <a:buFont typeface="Arial" panose="020B0604020202020204" pitchFamily="34" charset="0"/>
              <a:buChar char="•"/>
            </a:pPr>
            <a:r>
              <a:rPr lang="en-GB" dirty="0">
                <a:solidFill>
                  <a:schemeClr val="tx1"/>
                </a:solidFill>
                <a:latin typeface="+mj-lt"/>
              </a:rPr>
              <a:t>Database – To store the fingerprint of the new user. </a:t>
            </a:r>
          </a:p>
          <a:p>
            <a:pPr marL="285750" indent="-285750" algn="ctr">
              <a:buFont typeface="Arial" panose="020B0604020202020204" pitchFamily="34" charset="0"/>
              <a:buChar char="•"/>
            </a:pPr>
            <a:r>
              <a:rPr lang="en-GB" dirty="0">
                <a:solidFill>
                  <a:schemeClr val="tx1"/>
                </a:solidFill>
                <a:latin typeface="+mj-lt"/>
              </a:rPr>
              <a:t>Template comparison – checking fingerprint against the database.</a:t>
            </a:r>
          </a:p>
          <a:p>
            <a:pPr marL="285750" indent="-285750" algn="ctr">
              <a:buFont typeface="Arial" panose="020B0604020202020204" pitchFamily="34" charset="0"/>
              <a:buChar char="•"/>
            </a:pPr>
            <a:r>
              <a:rPr lang="en-GB" dirty="0">
                <a:solidFill>
                  <a:schemeClr val="tx1"/>
                </a:solidFill>
                <a:latin typeface="+mj-lt"/>
              </a:rPr>
              <a:t>An output that checks the users fingerprints to see if they exist in the system. </a:t>
            </a:r>
          </a:p>
          <a:p>
            <a:pPr algn="ctr"/>
            <a:endParaRPr lang="en-GB" u="sng" dirty="0">
              <a:solidFill>
                <a:schemeClr val="tx1"/>
              </a:solidFill>
              <a:latin typeface="+mj-lt"/>
            </a:endParaRPr>
          </a:p>
        </p:txBody>
      </p:sp>
      <p:pic>
        <p:nvPicPr>
          <p:cNvPr id="3" name="Picture 2">
            <a:extLst>
              <a:ext uri="{FF2B5EF4-FFF2-40B4-BE49-F238E27FC236}">
                <a16:creationId xmlns:a16="http://schemas.microsoft.com/office/drawing/2014/main" id="{7244ECC0-B00B-481E-9363-13247C3CE89C}"/>
              </a:ext>
            </a:extLst>
          </p:cNvPr>
          <p:cNvPicPr>
            <a:picLocks noChangeAspect="1"/>
          </p:cNvPicPr>
          <p:nvPr/>
        </p:nvPicPr>
        <p:blipFill>
          <a:blip r:embed="rId3"/>
          <a:stretch>
            <a:fillRect/>
          </a:stretch>
        </p:blipFill>
        <p:spPr>
          <a:xfrm>
            <a:off x="487282" y="1460407"/>
            <a:ext cx="5123182" cy="3937186"/>
          </a:xfrm>
          <a:prstGeom prst="rect">
            <a:avLst/>
          </a:prstGeom>
        </p:spPr>
      </p:pic>
    </p:spTree>
    <p:extLst>
      <p:ext uri="{BB962C8B-B14F-4D97-AF65-F5344CB8AC3E}">
        <p14:creationId xmlns:p14="http://schemas.microsoft.com/office/powerpoint/2010/main" val="1109361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Smart irrigation system</a:t>
            </a:r>
          </a:p>
        </p:txBody>
      </p:sp>
      <p:sp>
        <p:nvSpPr>
          <p:cNvPr id="11" name="Rectangle 10"/>
          <p:cNvSpPr/>
          <p:nvPr/>
        </p:nvSpPr>
        <p:spPr>
          <a:xfrm>
            <a:off x="199867" y="730063"/>
            <a:ext cx="5698013" cy="577741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Diagram</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8"/>
            <a:ext cx="5896133" cy="527851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Create a network that will check the moisture levels in a garden and when the moisture level is low, it will activate a water pump and when it reaches a reasonable moisture level, the gate used to control the water will close.</a:t>
            </a:r>
          </a:p>
          <a:p>
            <a:pPr algn="ctr"/>
            <a:endParaRPr lang="en-GB" u="sng" dirty="0">
              <a:solidFill>
                <a:schemeClr val="tx1"/>
              </a:solidFill>
              <a:latin typeface="+mj-lt"/>
            </a:endParaRPr>
          </a:p>
          <a:p>
            <a:pPr marL="285750" indent="-285750" algn="ctr">
              <a:buFont typeface="Arial" panose="020B0604020202020204" pitchFamily="34" charset="0"/>
              <a:buChar char="•"/>
            </a:pPr>
            <a:r>
              <a:rPr lang="en-GB" dirty="0">
                <a:solidFill>
                  <a:schemeClr val="tx1"/>
                </a:solidFill>
                <a:latin typeface="+mj-lt"/>
              </a:rPr>
              <a:t>Raspberry Pi’s/Arduino’s that use sensors.</a:t>
            </a:r>
          </a:p>
          <a:p>
            <a:pPr marL="285750" indent="-285750" algn="ctr">
              <a:buFont typeface="Arial" panose="020B0604020202020204" pitchFamily="34" charset="0"/>
              <a:buChar char="•"/>
            </a:pPr>
            <a:r>
              <a:rPr lang="en-GB" dirty="0">
                <a:solidFill>
                  <a:schemeClr val="tx1"/>
                </a:solidFill>
                <a:latin typeface="+mj-lt"/>
              </a:rPr>
              <a:t>Water pump</a:t>
            </a:r>
          </a:p>
          <a:p>
            <a:pPr marL="285750" indent="-285750" algn="ctr">
              <a:buFont typeface="Arial" panose="020B0604020202020204" pitchFamily="34" charset="0"/>
              <a:buChar char="•"/>
            </a:pPr>
            <a:r>
              <a:rPr lang="en-GB" dirty="0">
                <a:solidFill>
                  <a:schemeClr val="tx1"/>
                </a:solidFill>
                <a:latin typeface="+mj-lt"/>
              </a:rPr>
              <a:t>Water pipe</a:t>
            </a:r>
          </a:p>
          <a:p>
            <a:pPr marL="285750" indent="-285750" algn="ctr">
              <a:buFont typeface="Arial" panose="020B0604020202020204" pitchFamily="34" charset="0"/>
              <a:buChar char="•"/>
            </a:pPr>
            <a:r>
              <a:rPr lang="en-GB" dirty="0">
                <a:solidFill>
                  <a:schemeClr val="tx1"/>
                </a:solidFill>
                <a:latin typeface="+mj-lt"/>
              </a:rPr>
              <a:t>Single channel relay that powers up water pump when powered high.</a:t>
            </a:r>
          </a:p>
          <a:p>
            <a:pPr marL="285750" indent="-285750" algn="ctr">
              <a:buFont typeface="Arial" panose="020B0604020202020204" pitchFamily="34" charset="0"/>
              <a:buChar char="•"/>
            </a:pPr>
            <a:r>
              <a:rPr lang="en-GB" dirty="0">
                <a:solidFill>
                  <a:schemeClr val="tx1"/>
                </a:solidFill>
                <a:latin typeface="+mj-lt"/>
              </a:rPr>
              <a:t>Wireless router to connect to Raspberry Pi’s/Arduino.</a:t>
            </a:r>
          </a:p>
          <a:p>
            <a:pPr algn="ctr"/>
            <a:endParaRPr lang="en-GB" u="sng" dirty="0">
              <a:solidFill>
                <a:schemeClr val="tx1"/>
              </a:solidFill>
              <a:latin typeface="+mj-lt"/>
            </a:endParaRPr>
          </a:p>
        </p:txBody>
      </p:sp>
    </p:spTree>
    <p:extLst>
      <p:ext uri="{BB962C8B-B14F-4D97-AF65-F5344CB8AC3E}">
        <p14:creationId xmlns:p14="http://schemas.microsoft.com/office/powerpoint/2010/main" val="1078010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Smart irrigation system</a:t>
            </a:r>
          </a:p>
        </p:txBody>
      </p:sp>
      <p:sp>
        <p:nvSpPr>
          <p:cNvPr id="11" name="Rectangle 10"/>
          <p:cNvSpPr/>
          <p:nvPr/>
        </p:nvSpPr>
        <p:spPr>
          <a:xfrm>
            <a:off x="199867" y="730063"/>
            <a:ext cx="5698013" cy="577741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Diagram</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8"/>
            <a:ext cx="5896133" cy="5278512"/>
          </a:xfrm>
          <a:prstGeom prst="rect">
            <a:avLst/>
          </a:prstGeom>
          <a:solidFill>
            <a:schemeClr val="accent5">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Create a network that will check the moisture levels in a garden and when the moisture level is low, it will activate a water pump and when it reaches a reasonable moisture level, the gate used to control the water will close.</a:t>
            </a:r>
          </a:p>
          <a:p>
            <a:pPr algn="ctr"/>
            <a:endParaRPr lang="en-GB" u="sng" dirty="0">
              <a:solidFill>
                <a:schemeClr val="tx1"/>
              </a:solidFill>
              <a:latin typeface="+mj-lt"/>
            </a:endParaRPr>
          </a:p>
          <a:p>
            <a:pPr marL="285750" indent="-285750" algn="ctr">
              <a:buFont typeface="Arial" panose="020B0604020202020204" pitchFamily="34" charset="0"/>
              <a:buChar char="•"/>
            </a:pPr>
            <a:r>
              <a:rPr lang="en-GB" dirty="0">
                <a:solidFill>
                  <a:schemeClr val="tx1"/>
                </a:solidFill>
                <a:latin typeface="+mj-lt"/>
              </a:rPr>
              <a:t>Raspberry Pi’s/Arduino’s that use sensors.</a:t>
            </a:r>
          </a:p>
          <a:p>
            <a:pPr marL="285750" indent="-285750" algn="ctr">
              <a:buFont typeface="Arial" panose="020B0604020202020204" pitchFamily="34" charset="0"/>
              <a:buChar char="•"/>
            </a:pPr>
            <a:r>
              <a:rPr lang="en-GB" dirty="0">
                <a:solidFill>
                  <a:schemeClr val="tx1"/>
                </a:solidFill>
                <a:latin typeface="+mj-lt"/>
              </a:rPr>
              <a:t>Water pump</a:t>
            </a:r>
          </a:p>
          <a:p>
            <a:pPr marL="285750" indent="-285750" algn="ctr">
              <a:buFont typeface="Arial" panose="020B0604020202020204" pitchFamily="34" charset="0"/>
              <a:buChar char="•"/>
            </a:pPr>
            <a:r>
              <a:rPr lang="en-GB" dirty="0">
                <a:solidFill>
                  <a:schemeClr val="tx1"/>
                </a:solidFill>
                <a:latin typeface="+mj-lt"/>
              </a:rPr>
              <a:t>Water pipe</a:t>
            </a:r>
          </a:p>
          <a:p>
            <a:pPr marL="285750" indent="-285750" algn="ctr">
              <a:buFont typeface="Arial" panose="020B0604020202020204" pitchFamily="34" charset="0"/>
              <a:buChar char="•"/>
            </a:pPr>
            <a:r>
              <a:rPr lang="en-GB" dirty="0">
                <a:solidFill>
                  <a:schemeClr val="tx1"/>
                </a:solidFill>
                <a:latin typeface="+mj-lt"/>
              </a:rPr>
              <a:t>Single channel relay that powers up water pump when powered high.</a:t>
            </a:r>
          </a:p>
          <a:p>
            <a:pPr marL="285750" indent="-285750" algn="ctr">
              <a:buFont typeface="Arial" panose="020B0604020202020204" pitchFamily="34" charset="0"/>
              <a:buChar char="•"/>
            </a:pPr>
            <a:r>
              <a:rPr lang="en-GB" dirty="0">
                <a:solidFill>
                  <a:schemeClr val="tx1"/>
                </a:solidFill>
                <a:latin typeface="+mj-lt"/>
              </a:rPr>
              <a:t>Wireless router to connect to Raspberry Pi’s/Arduino.</a:t>
            </a:r>
          </a:p>
          <a:p>
            <a:pPr algn="ctr"/>
            <a:endParaRPr lang="en-GB" u="sng" dirty="0">
              <a:solidFill>
                <a:schemeClr val="tx1"/>
              </a:solidFill>
              <a:latin typeface="+mj-lt"/>
            </a:endParaRPr>
          </a:p>
        </p:txBody>
      </p:sp>
      <p:pic>
        <p:nvPicPr>
          <p:cNvPr id="3" name="Picture 2">
            <a:extLst>
              <a:ext uri="{FF2B5EF4-FFF2-40B4-BE49-F238E27FC236}">
                <a16:creationId xmlns:a16="http://schemas.microsoft.com/office/drawing/2014/main" id="{C3050894-22AB-4D44-9B79-53D258118CAB}"/>
              </a:ext>
            </a:extLst>
          </p:cNvPr>
          <p:cNvPicPr>
            <a:picLocks noChangeAspect="1"/>
          </p:cNvPicPr>
          <p:nvPr/>
        </p:nvPicPr>
        <p:blipFill>
          <a:blip r:embed="rId3"/>
          <a:stretch>
            <a:fillRect/>
          </a:stretch>
        </p:blipFill>
        <p:spPr>
          <a:xfrm>
            <a:off x="299091" y="1228968"/>
            <a:ext cx="5499564" cy="3732736"/>
          </a:xfrm>
          <a:prstGeom prst="rect">
            <a:avLst/>
          </a:prstGeom>
        </p:spPr>
      </p:pic>
    </p:spTree>
    <p:extLst>
      <p:ext uri="{BB962C8B-B14F-4D97-AF65-F5344CB8AC3E}">
        <p14:creationId xmlns:p14="http://schemas.microsoft.com/office/powerpoint/2010/main" val="3259693411"/>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1115</Words>
  <Application>Microsoft Office PowerPoint</Application>
  <PresentationFormat>Widescreen</PresentationFormat>
  <Paragraphs>134</Paragraphs>
  <Slides>13</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PowerPoint Presentation</vt:lpstr>
      <vt:lpstr>Lesson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2021-09-21T18:37:30Z</dcterms:modified>
</cp:coreProperties>
</file>